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5" r:id="rId19"/>
    <p:sldId id="276" r:id="rId20"/>
    <p:sldId id="277" r:id="rId21"/>
    <p:sldId id="278" r:id="rId22"/>
    <p:sldId id="281" r:id="rId23"/>
    <p:sldId id="279" r:id="rId24"/>
    <p:sldId id="28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3CCFC-6DF4-C339-275D-44C61BCCE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CD1832-F5B2-77E0-BCC5-9A98E09EC9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40C5F-B59F-3217-D62F-1C90EAB96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76640-5007-380F-E2D9-24299A91A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A9786-5B26-DEF0-640E-727D0BB62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98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4BF3-BC6B-B78A-8EA8-C5A274AAE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758135-2E16-8BB3-450C-7E7CA28956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A1959-72A5-90D9-E56E-4F666AD9D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C051A-53E3-6B1C-B20A-5C6BE73E1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DC300-70CB-711A-6DC5-43EB5DA06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321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1B0274-520A-B4C7-DC9F-61448484B0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182C28-CD88-ACAD-335C-AC07D7E965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54EFD-C1E0-DEB3-7588-5FCBE88B8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6E8F1-6352-6AF0-2A1E-16D9A424C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F72B3-40FE-6272-C171-7F9D828AA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719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1980A-3C2D-D2F2-3D93-523129E25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4CFAD-4938-4489-B904-C82DD32DA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715EE-8A4A-D435-6BE0-CA88D8584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39156E-3B67-E3A5-9ACE-1B7376678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97262-EF49-BA46-5289-9F57B95AC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902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43D3B-801F-9CC9-86E3-AC3C19113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2C845-1814-2348-1C7F-4B1DDAC70F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A1C2C-CE99-B02D-D262-0F77C389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CCF4BA-65C8-2074-33ED-32B4E0096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CAEC8-9BC5-39C7-80C3-70503E9D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723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BE754-8B64-DE29-95D1-0D3723DC2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09DDF-B2FB-2D70-E73A-67CA1D8EAB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E819C2-AD65-89E6-DE7E-B0D208B5C2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441A5E-674F-BAB7-D7A4-BE0BE2397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998219-E045-D436-B429-AF768D149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C50F5A-AFAB-8DD6-5E4F-9B95E4FA3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008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F4E45-B591-D9DB-31CF-6CC8C90B2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A51F2-F2F3-9352-F0CE-A132C2BC8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7D77A7-206C-3930-C409-0133C621F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689AD0-EDD5-A65D-7EB1-4F5F12DCE7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CED51E-F4DE-5053-614E-26E5AA0FEE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0815D1-AF17-9822-D21A-7C8450721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955D97-C3C3-F92F-03E9-6529288B7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2B448C-77EA-9BEB-BDA3-ACDF33883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958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D57E2-2C71-6770-0878-06EAE3C49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71A4E-4C41-B601-8113-2FA5F5C11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DF0ED-A722-3FDE-0476-D8BB43F7D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FDB8EA-804F-9849-432A-61713FD1E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345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47DA75-2924-6175-ED25-2F5B51770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2420BE-C682-F867-5176-074692C55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08D592-E4A0-6932-F463-53BB0A064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01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53AA3-2BE7-449D-A10F-C2B30F0AA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1EC25-0567-F396-D93F-E1BFBBA440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30359B-B542-85AE-96C8-8494916EE4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9A9DA8-1FCB-FB0E-B70F-97507D334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35619A-CF59-653B-35E8-534A57CD7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845A0-AE07-8B65-17FF-261855039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29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1669F-52D0-147C-C06D-98F380BD9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8C9503-3E40-6C07-8D37-11021F27AE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FD29FC-F5DB-2F99-67F0-BFADC85C77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7CD7C5-61A6-2C02-DEA0-A6A909BEA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581A1F-B3CA-710D-A788-DDB48ECCC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9243C9-6216-30FF-F5BD-3D705C129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97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7A76DD-1A0A-081A-E4CC-F9C7414F4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FD5818-3E72-C0C7-D473-43A45EB5A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394DF-D0A2-3B3C-CE1E-568C26B2B6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7C120-9B43-41FF-AC53-ED185957E26A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B7D6C-4656-0D3E-4B46-AD36307C65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C04CA7-26D3-432F-A11D-935CAF4054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32C18-C799-444E-8877-12D59ABEE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27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612E6-1799-E8E4-8162-11C9D7E5E6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1F217-BBF6-CCDC-8AED-884BB6433F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algn="l"/>
            <a:r>
              <a:rPr lang="en-US" b="1" dirty="0"/>
              <a:t>1. Questions</a:t>
            </a:r>
          </a:p>
          <a:p>
            <a:pPr algn="l"/>
            <a:r>
              <a:rPr lang="en-US" dirty="0"/>
              <a:t>- The HR department at </a:t>
            </a:r>
            <a:r>
              <a:rPr lang="en-US" dirty="0" err="1"/>
              <a:t>Salifort</a:t>
            </a:r>
            <a:r>
              <a:rPr lang="en-US" dirty="0"/>
              <a:t> Motors wants to take some initiatives to improve employee satisfaction levels at the company. </a:t>
            </a:r>
          </a:p>
          <a:p>
            <a:pPr algn="l"/>
            <a:r>
              <a:rPr lang="en-US" dirty="0"/>
              <a:t>- They have the following question: what’s likely to make the employee leave the company ?</a:t>
            </a:r>
          </a:p>
        </p:txBody>
      </p:sp>
    </p:spTree>
    <p:extLst>
      <p:ext uri="{BB962C8B-B14F-4D97-AF65-F5344CB8AC3E}">
        <p14:creationId xmlns:p14="http://schemas.microsoft.com/office/powerpoint/2010/main" val="1543699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014918-57DC-275C-2D8F-B75B101620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C34DB-3693-5654-A8DF-1A5E80E55D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10026C-9D5C-8B52-303B-C3DDE6616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Boxplot of </a:t>
            </a:r>
            <a:r>
              <a:rPr lang="en-US" b="1" dirty="0" err="1"/>
              <a:t>number_project</a:t>
            </a:r>
            <a:r>
              <a:rPr lang="en-US" b="1" dirty="0"/>
              <a:t> </a:t>
            </a:r>
          </a:p>
          <a:p>
            <a:pPr algn="l"/>
            <a:r>
              <a:rPr lang="en-US" dirty="0"/>
              <a:t>and </a:t>
            </a:r>
            <a:r>
              <a:rPr lang="en-US" b="1" dirty="0" err="1"/>
              <a:t>last_evaluation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The churn rate increases </a:t>
            </a:r>
          </a:p>
          <a:p>
            <a:pPr algn="l"/>
            <a:r>
              <a:rPr lang="en-US" b="1" dirty="0"/>
              <a:t>linearly</a:t>
            </a:r>
            <a:r>
              <a:rPr lang="en-US" dirty="0"/>
              <a:t> between the 2 variables. </a:t>
            </a:r>
          </a:p>
          <a:p>
            <a:pPr algn="l"/>
            <a:r>
              <a:rPr lang="en-US" dirty="0"/>
              <a:t>- With 3 projects, employee </a:t>
            </a:r>
          </a:p>
          <a:p>
            <a:pPr algn="l"/>
            <a:r>
              <a:rPr lang="en-US" dirty="0"/>
              <a:t>attrition is </a:t>
            </a:r>
            <a:r>
              <a:rPr lang="en-US" b="1" dirty="0"/>
              <a:t>highest</a:t>
            </a:r>
            <a:r>
              <a:rPr lang="en-US" dirty="0"/>
              <a:t>, although </a:t>
            </a:r>
          </a:p>
          <a:p>
            <a:pPr algn="l"/>
            <a:r>
              <a:rPr lang="en-US" dirty="0"/>
              <a:t>satisfaction is </a:t>
            </a:r>
            <a:r>
              <a:rPr lang="en-US" b="1" dirty="0"/>
              <a:t>quite</a:t>
            </a:r>
            <a:r>
              <a:rPr lang="en-US" dirty="0"/>
              <a:t> </a:t>
            </a:r>
            <a:r>
              <a:rPr lang="en-US" b="1" dirty="0"/>
              <a:t>high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From 4 projects onwards, the </a:t>
            </a:r>
          </a:p>
          <a:p>
            <a:pPr algn="l"/>
            <a:r>
              <a:rPr lang="en-US" dirty="0"/>
              <a:t>left group has the </a:t>
            </a:r>
            <a:r>
              <a:rPr lang="en-US" b="1" dirty="0"/>
              <a:t>highest</a:t>
            </a:r>
            <a:r>
              <a:rPr lang="en-US" dirty="0"/>
              <a:t> </a:t>
            </a:r>
          </a:p>
          <a:p>
            <a:pPr algn="l"/>
            <a:r>
              <a:rPr lang="en-US" dirty="0" err="1"/>
              <a:t>evalution</a:t>
            </a:r>
            <a:r>
              <a:rPr lang="en-US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192A03-4C31-4AB0-C507-59E7DA03FF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114" y="867747"/>
            <a:ext cx="8011886" cy="599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596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721699-54EA-E410-F926-E3F208F86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A4F1B-8980-333D-BF66-4062C6FA8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A539E-EEE8-5BA0-0BCD-029D5BF223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>
            <a:normAutofit/>
          </a:bodyPr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Scatterplot of </a:t>
            </a:r>
          </a:p>
          <a:p>
            <a:pPr algn="l"/>
            <a:r>
              <a:rPr lang="en-US" b="1" dirty="0" err="1"/>
              <a:t>average_monthly_hours</a:t>
            </a:r>
            <a:r>
              <a:rPr lang="en-US" b="1" dirty="0"/>
              <a:t> </a:t>
            </a:r>
            <a:r>
              <a:rPr lang="en-US" dirty="0"/>
              <a:t>and </a:t>
            </a:r>
          </a:p>
          <a:p>
            <a:pPr algn="l"/>
            <a:r>
              <a:rPr lang="en-US" b="1" dirty="0" err="1"/>
              <a:t>satisfaction_level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</a:t>
            </a:r>
            <a:r>
              <a:rPr lang="en-US" b="1" dirty="0"/>
              <a:t>Normal working hours</a:t>
            </a:r>
            <a:r>
              <a:rPr lang="en-US" dirty="0"/>
              <a:t>: 125-160</a:t>
            </a:r>
          </a:p>
          <a:p>
            <a:pPr algn="l"/>
            <a:r>
              <a:rPr lang="en-US" dirty="0"/>
              <a:t>&amp; satisfaction about 0.4. Employee</a:t>
            </a:r>
          </a:p>
          <a:p>
            <a:pPr algn="l"/>
            <a:r>
              <a:rPr lang="en-US" dirty="0"/>
              <a:t> attrition is </a:t>
            </a:r>
            <a:r>
              <a:rPr lang="en-US" b="1" dirty="0"/>
              <a:t>quite clear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</a:t>
            </a:r>
            <a:r>
              <a:rPr lang="en-US" b="1" dirty="0"/>
              <a:t>Overworked</a:t>
            </a:r>
            <a:r>
              <a:rPr lang="en-US" dirty="0"/>
              <a:t>: 240-315 &amp; satisfaction:</a:t>
            </a:r>
          </a:p>
          <a:p>
            <a:pPr algn="l"/>
            <a:r>
              <a:rPr lang="en-US" dirty="0"/>
              <a:t>0.1. </a:t>
            </a:r>
            <a:r>
              <a:rPr lang="en-US" b="1" dirty="0"/>
              <a:t>All left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</a:t>
            </a:r>
            <a:r>
              <a:rPr lang="en-US" b="1" dirty="0"/>
              <a:t>Overworked</a:t>
            </a:r>
            <a:r>
              <a:rPr lang="en-US" dirty="0"/>
              <a:t>: 215-275 &amp; satisfaction:</a:t>
            </a:r>
          </a:p>
          <a:p>
            <a:pPr algn="l"/>
            <a:r>
              <a:rPr lang="en-US" dirty="0"/>
              <a:t>0.7-0.9. Employee attrition is</a:t>
            </a:r>
          </a:p>
          <a:p>
            <a:pPr algn="l"/>
            <a:r>
              <a:rPr lang="en-US" b="1" dirty="0"/>
              <a:t>relatively low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AD87EF-2A10-A920-CCAD-06B636BC85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927" y="939702"/>
            <a:ext cx="7368072" cy="591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763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048CAE-DDC8-F866-5D33-BCE073C8FA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1EC0-8372-14B9-5360-D03ADFD2B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2F5C12-1AC5-6395-CF56-97F54E9A4C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Scatterplot of </a:t>
            </a:r>
          </a:p>
          <a:p>
            <a:pPr algn="l"/>
            <a:r>
              <a:rPr lang="en-US" b="1" dirty="0" err="1"/>
              <a:t>average_monthly_hours</a:t>
            </a:r>
            <a:r>
              <a:rPr lang="en-US" b="1" dirty="0"/>
              <a:t> </a:t>
            </a:r>
            <a:r>
              <a:rPr lang="en-US" dirty="0"/>
              <a:t>and </a:t>
            </a:r>
          </a:p>
          <a:p>
            <a:pPr algn="l"/>
            <a:r>
              <a:rPr lang="en-US" b="1" dirty="0" err="1"/>
              <a:t>last_evaluation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</a:t>
            </a:r>
            <a:r>
              <a:rPr lang="en-US" b="1" dirty="0"/>
              <a:t>Normal working hours</a:t>
            </a:r>
            <a:r>
              <a:rPr lang="en-US" dirty="0"/>
              <a:t>: 125-160</a:t>
            </a:r>
          </a:p>
          <a:p>
            <a:pPr algn="l"/>
            <a:r>
              <a:rPr lang="en-US" dirty="0"/>
              <a:t>&amp; evaluation: 0.45-0.58. Employee </a:t>
            </a:r>
          </a:p>
          <a:p>
            <a:pPr algn="l"/>
            <a:r>
              <a:rPr lang="en-US" dirty="0"/>
              <a:t>attrition is </a:t>
            </a:r>
            <a:r>
              <a:rPr lang="en-US" b="1" dirty="0"/>
              <a:t>quite clear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</a:t>
            </a:r>
            <a:r>
              <a:rPr lang="en-US" b="1" dirty="0"/>
              <a:t>Overworked</a:t>
            </a:r>
            <a:r>
              <a:rPr lang="en-US" dirty="0"/>
              <a:t>: 215-315 &amp; evaluation &gt;</a:t>
            </a:r>
          </a:p>
          <a:p>
            <a:pPr algn="l"/>
            <a:r>
              <a:rPr lang="en-US" dirty="0"/>
              <a:t>0.75. Employee attrition is </a:t>
            </a:r>
            <a:r>
              <a:rPr lang="en-US" b="1" dirty="0"/>
              <a:t>relatively </a:t>
            </a:r>
          </a:p>
          <a:p>
            <a:pPr algn="l"/>
            <a:r>
              <a:rPr lang="en-US" b="1" dirty="0"/>
              <a:t>low</a:t>
            </a:r>
            <a:r>
              <a:rPr lang="en-US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ED2FA2-CF6B-A680-0E8A-7796B545A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249" y="939702"/>
            <a:ext cx="7330752" cy="591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781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DBC85A-48A6-447C-8A03-E1A75FFDD2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B77B9-B2F9-38C2-3781-F8A91E64D2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28CA18-D2DC-43DC-14A2-7E801A524B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Boxplot of </a:t>
            </a:r>
            <a:r>
              <a:rPr lang="en-US" b="1" dirty="0" err="1"/>
              <a:t>number_project</a:t>
            </a:r>
            <a:r>
              <a:rPr lang="en-US" b="1" dirty="0"/>
              <a:t> </a:t>
            </a:r>
            <a:r>
              <a:rPr lang="en-US" dirty="0"/>
              <a:t>and</a:t>
            </a:r>
          </a:p>
          <a:p>
            <a:pPr algn="l"/>
            <a:r>
              <a:rPr lang="en-US" b="1" dirty="0" err="1"/>
              <a:t>average_monthly_hours</a:t>
            </a:r>
            <a:r>
              <a:rPr lang="en-US" b="1" dirty="0"/>
              <a:t>. </a:t>
            </a:r>
          </a:p>
          <a:p>
            <a:pPr algn="l"/>
            <a:r>
              <a:rPr lang="en-US" dirty="0"/>
              <a:t>- The churn rate increases </a:t>
            </a:r>
            <a:r>
              <a:rPr lang="en-US" b="1" dirty="0"/>
              <a:t>linearly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between the 2 variables.</a:t>
            </a:r>
          </a:p>
          <a:p>
            <a:pPr algn="l"/>
            <a:r>
              <a:rPr lang="en-US" dirty="0"/>
              <a:t>- With 3 projects, Employee attrition </a:t>
            </a:r>
          </a:p>
          <a:p>
            <a:pPr algn="l"/>
            <a:r>
              <a:rPr lang="en-US" dirty="0"/>
              <a:t>is </a:t>
            </a:r>
            <a:r>
              <a:rPr lang="en-US" b="1" dirty="0"/>
              <a:t>highest.</a:t>
            </a:r>
          </a:p>
          <a:p>
            <a:pPr algn="l"/>
            <a:r>
              <a:rPr lang="en-US" dirty="0"/>
              <a:t>- With 7 projects, </a:t>
            </a:r>
            <a:r>
              <a:rPr lang="en-US" b="1" dirty="0"/>
              <a:t>all left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4B8773-6586-77B2-0F6D-4D8C0364A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241" y="939702"/>
            <a:ext cx="7302759" cy="591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43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B0B75B-DD67-6B13-B3CA-278E6454A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05DCA-D9C9-1CE3-05F5-3B65A5FFFA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ECC19-7E6A-BFA4-B804-DCDF00193C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Boxplot of </a:t>
            </a:r>
            <a:r>
              <a:rPr lang="en-US" b="1" dirty="0" err="1"/>
              <a:t>time_spend_company</a:t>
            </a:r>
            <a:endParaRPr lang="en-US" b="1" dirty="0"/>
          </a:p>
          <a:p>
            <a:pPr algn="l"/>
            <a:r>
              <a:rPr lang="en-US" dirty="0"/>
              <a:t>and </a:t>
            </a:r>
            <a:r>
              <a:rPr lang="en-US" b="1" dirty="0" err="1"/>
              <a:t>satisfaction_level</a:t>
            </a:r>
            <a:r>
              <a:rPr lang="en-US" b="1" dirty="0"/>
              <a:t>. </a:t>
            </a:r>
          </a:p>
          <a:p>
            <a:pPr algn="l"/>
            <a:r>
              <a:rPr lang="en-US" dirty="0"/>
              <a:t>- With 2 years-satisfaction: 0.35-0.72</a:t>
            </a:r>
          </a:p>
          <a:p>
            <a:pPr algn="l"/>
            <a:r>
              <a:rPr lang="en-US" dirty="0"/>
              <a:t> employee attrition is </a:t>
            </a:r>
            <a:r>
              <a:rPr lang="en-US" b="1" dirty="0"/>
              <a:t>highest</a:t>
            </a:r>
          </a:p>
          <a:p>
            <a:pPr algn="l"/>
            <a:r>
              <a:rPr lang="en-US" dirty="0"/>
              <a:t>- With 5 &amp; 6 years-satisfaction about</a:t>
            </a:r>
          </a:p>
          <a:p>
            <a:pPr algn="l"/>
            <a:r>
              <a:rPr lang="en-US" dirty="0"/>
              <a:t>0.8 employee attrition is </a:t>
            </a:r>
            <a:r>
              <a:rPr lang="en-US" b="1" dirty="0"/>
              <a:t>quite high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From 7 years onwards, </a:t>
            </a:r>
            <a:r>
              <a:rPr lang="en-US" b="1" dirty="0"/>
              <a:t>no one </a:t>
            </a:r>
          </a:p>
          <a:p>
            <a:pPr algn="l"/>
            <a:r>
              <a:rPr lang="en-US" b="1" dirty="0"/>
              <a:t>leaves.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43BF26-C995-5939-9D93-3D8C3BCAA4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637" y="939702"/>
            <a:ext cx="7517362" cy="591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97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E64649-20E1-C81D-097C-57D7D9AE9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800D7-E888-C4FB-5EB0-BC483EB909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B6DB6-A267-F2BC-0242-9BBEC76AE3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Boxplot of </a:t>
            </a:r>
            <a:r>
              <a:rPr lang="en-US" b="1" dirty="0" err="1"/>
              <a:t>time_spend_company</a:t>
            </a:r>
            <a:endParaRPr lang="en-US" b="1" dirty="0"/>
          </a:p>
          <a:p>
            <a:pPr algn="l"/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 err="1"/>
              <a:t>last_evaluation</a:t>
            </a:r>
            <a:r>
              <a:rPr lang="en-US" b="1" dirty="0"/>
              <a:t>. </a:t>
            </a:r>
          </a:p>
          <a:p>
            <a:pPr algn="l"/>
            <a:r>
              <a:rPr lang="en-US" dirty="0"/>
              <a:t>- A similar pattern can be observed</a:t>
            </a:r>
          </a:p>
          <a:p>
            <a:pPr algn="l"/>
            <a:r>
              <a:rPr lang="en-US" dirty="0"/>
              <a:t>in slide 14.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D3FCA1-11D7-949F-1DDD-B4DB0C6E6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0033" y="975049"/>
            <a:ext cx="7731968" cy="585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918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F21D9B-939F-40DC-464E-7A9106EBF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85E9F-C2F2-17EC-F7DD-BA63C1597E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197C90-8A1D-0861-2E5A-F96B2ACF64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Boxplot of </a:t>
            </a:r>
            <a:r>
              <a:rPr lang="en-US" b="1" dirty="0" err="1"/>
              <a:t>time_spend_company</a:t>
            </a:r>
            <a:endParaRPr lang="en-US" b="1" dirty="0"/>
          </a:p>
          <a:p>
            <a:pPr algn="l"/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 err="1"/>
              <a:t>last_evaluation</a:t>
            </a:r>
            <a:r>
              <a:rPr lang="en-US" b="1" dirty="0"/>
              <a:t>. </a:t>
            </a:r>
          </a:p>
          <a:p>
            <a:pPr algn="l"/>
            <a:r>
              <a:rPr lang="en-US" dirty="0"/>
              <a:t>- With 2 years &amp; 3-5 projects: </a:t>
            </a:r>
          </a:p>
          <a:p>
            <a:pPr algn="l"/>
            <a:r>
              <a:rPr lang="en-US" dirty="0"/>
              <a:t>employee attrition is </a:t>
            </a:r>
            <a:r>
              <a:rPr lang="en-US" b="1" dirty="0"/>
              <a:t>highest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With 5-6 years &amp; 4-5 projects: </a:t>
            </a:r>
          </a:p>
          <a:p>
            <a:pPr algn="l"/>
            <a:r>
              <a:rPr lang="en-US" dirty="0"/>
              <a:t>Employee attrition is </a:t>
            </a:r>
            <a:r>
              <a:rPr lang="en-US" b="1" dirty="0"/>
              <a:t>quite high.</a:t>
            </a:r>
          </a:p>
          <a:p>
            <a:pPr algn="l"/>
            <a:r>
              <a:rPr lang="en-US" b="1" dirty="0"/>
              <a:t>- </a:t>
            </a:r>
            <a:r>
              <a:rPr lang="en-US" dirty="0"/>
              <a:t>From 7 years onwards, </a:t>
            </a:r>
            <a:r>
              <a:rPr lang="en-US" b="1" dirty="0"/>
              <a:t>no one </a:t>
            </a:r>
          </a:p>
          <a:p>
            <a:pPr algn="l"/>
            <a:r>
              <a:rPr lang="en-US" b="1" dirty="0"/>
              <a:t>leaves.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463979-005D-61F3-5A25-EF886AD4AB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280" y="939702"/>
            <a:ext cx="7701720" cy="585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3314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A94AC2-15F4-CFE7-0B6F-5DC291DC6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D5D18-F00A-1E0B-6CF2-9ABDB679BD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013DA-B9A4-41E9-AB3D-987B9883FD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Boxplot of </a:t>
            </a:r>
            <a:r>
              <a:rPr lang="en-US" b="1" dirty="0" err="1"/>
              <a:t>time_spend_company</a:t>
            </a:r>
            <a:endParaRPr lang="en-US" b="1" dirty="0"/>
          </a:p>
          <a:p>
            <a:pPr algn="l"/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 err="1"/>
              <a:t>last_evaluation</a:t>
            </a:r>
            <a:r>
              <a:rPr lang="en-US" b="1" dirty="0"/>
              <a:t>. </a:t>
            </a:r>
          </a:p>
          <a:p>
            <a:pPr algn="l"/>
            <a:r>
              <a:rPr lang="en-US" dirty="0"/>
              <a:t>- With 2 years &amp; overworked: </a:t>
            </a:r>
          </a:p>
          <a:p>
            <a:pPr algn="l"/>
            <a:r>
              <a:rPr lang="en-US" dirty="0"/>
              <a:t>employee attrition is </a:t>
            </a:r>
            <a:r>
              <a:rPr lang="en-US" b="1" dirty="0"/>
              <a:t>highest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With 4-6 years &amp; overworked: </a:t>
            </a:r>
          </a:p>
          <a:p>
            <a:pPr algn="l"/>
            <a:r>
              <a:rPr lang="en-US" dirty="0"/>
              <a:t>Employee attrition is </a:t>
            </a:r>
            <a:r>
              <a:rPr lang="en-US" b="1" dirty="0"/>
              <a:t>quite high</a:t>
            </a:r>
          </a:p>
          <a:p>
            <a:pPr algn="l"/>
            <a:r>
              <a:rPr lang="en-US" b="1" dirty="0"/>
              <a:t>- </a:t>
            </a:r>
            <a:r>
              <a:rPr lang="en-US" dirty="0"/>
              <a:t>From 7 years onwards, </a:t>
            </a:r>
            <a:r>
              <a:rPr lang="en-US" b="1" dirty="0"/>
              <a:t>no one </a:t>
            </a:r>
          </a:p>
          <a:p>
            <a:pPr algn="l"/>
            <a:r>
              <a:rPr lang="en-US" b="1" dirty="0"/>
              <a:t>leaves.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E96056-E41E-D9CA-0650-96C889CB63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1371" y="939702"/>
            <a:ext cx="7750629" cy="591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466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766E49-ABF7-D5F6-93B6-8EC524D47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16C21-F9AE-4742-97FB-42A8DC1D8C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12590F-6F07-D2FE-99C1-2E62B6A797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Histogram of </a:t>
            </a:r>
            <a:r>
              <a:rPr lang="en-US" b="1" dirty="0"/>
              <a:t>department</a:t>
            </a:r>
          </a:p>
          <a:p>
            <a:pPr algn="l"/>
            <a:r>
              <a:rPr lang="en-US" dirty="0"/>
              <a:t>- Sales department has the </a:t>
            </a:r>
            <a:r>
              <a:rPr lang="en-US" b="1" dirty="0"/>
              <a:t>highest</a:t>
            </a:r>
          </a:p>
          <a:p>
            <a:pPr algn="l"/>
            <a:r>
              <a:rPr lang="en-US" dirty="0"/>
              <a:t>attrition, followed by technical and</a:t>
            </a:r>
          </a:p>
          <a:p>
            <a:pPr algn="l"/>
            <a:r>
              <a:rPr lang="en-US" dirty="0"/>
              <a:t>support departments.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0CDBA2-E273-5192-5F95-EF3190A6C4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389" y="939702"/>
            <a:ext cx="7806612" cy="591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99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77C2FA-FBB2-A77A-0218-F6DCCC965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E7794-4AEA-62B4-5625-3791553774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25C7CE-72A6-E655-CBD8-0BA5EE15CF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Histogram of </a:t>
            </a:r>
          </a:p>
          <a:p>
            <a:pPr algn="l"/>
            <a:r>
              <a:rPr lang="en-US" b="1" dirty="0" err="1"/>
              <a:t>time_spend_company</a:t>
            </a:r>
            <a:endParaRPr lang="en-US" b="1" dirty="0"/>
          </a:p>
          <a:p>
            <a:pPr algn="l"/>
            <a:r>
              <a:rPr lang="en-US" dirty="0"/>
              <a:t>- From 3-6 years, the rate of staff </a:t>
            </a:r>
          </a:p>
          <a:p>
            <a:pPr algn="l"/>
            <a:r>
              <a:rPr lang="en-US" dirty="0"/>
              <a:t>attrition </a:t>
            </a:r>
            <a:r>
              <a:rPr lang="en-US" b="1" dirty="0"/>
              <a:t>gradually decreases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E88396-3582-CBB6-3FAC-B5E3B847B4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2710" y="858414"/>
            <a:ext cx="7769290" cy="599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363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6EF2DA-8F90-A65D-0175-0399715F3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64326-C5B5-53EA-6ECF-B36E3F3E42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674FBB-E72D-560F-5C46-E439B79009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algn="l"/>
            <a:r>
              <a:rPr lang="en-US" b="1" dirty="0"/>
              <a:t>1. Exploratory Data Analysis</a:t>
            </a:r>
          </a:p>
          <a:p>
            <a:pPr algn="l"/>
            <a:r>
              <a:rPr lang="en-US" dirty="0"/>
              <a:t>- The dataset has 10 columns:</a:t>
            </a:r>
          </a:p>
          <a:p>
            <a:pPr algn="l"/>
            <a:r>
              <a:rPr lang="en-US" dirty="0"/>
              <a:t>	+ Numeric variables: </a:t>
            </a:r>
            <a:r>
              <a:rPr lang="en-US" dirty="0" err="1"/>
              <a:t>satisfaction_level</a:t>
            </a:r>
            <a:r>
              <a:rPr lang="en-US" dirty="0"/>
              <a:t>, </a:t>
            </a:r>
            <a:r>
              <a:rPr lang="en-US" dirty="0" err="1"/>
              <a:t>last_evaluation</a:t>
            </a:r>
            <a:r>
              <a:rPr lang="en-US" dirty="0"/>
              <a:t>, </a:t>
            </a:r>
            <a:r>
              <a:rPr lang="en-US" dirty="0" err="1"/>
              <a:t>number_project</a:t>
            </a:r>
            <a:r>
              <a:rPr lang="en-US" dirty="0"/>
              <a:t>, </a:t>
            </a:r>
            <a:r>
              <a:rPr lang="en-US" dirty="0" err="1"/>
              <a:t>average_monthly_hours</a:t>
            </a:r>
            <a:r>
              <a:rPr lang="en-US" dirty="0"/>
              <a:t>, </a:t>
            </a:r>
            <a:r>
              <a:rPr lang="en-US" dirty="0" err="1"/>
              <a:t>time_spend_company</a:t>
            </a:r>
            <a:r>
              <a:rPr lang="en-US" dirty="0"/>
              <a:t>, </a:t>
            </a:r>
            <a:r>
              <a:rPr lang="en-US" dirty="0" err="1"/>
              <a:t>Work_accident</a:t>
            </a:r>
            <a:r>
              <a:rPr lang="en-US" dirty="0"/>
              <a:t>, left, promotion_last_5years.</a:t>
            </a:r>
          </a:p>
          <a:p>
            <a:pPr algn="l"/>
            <a:r>
              <a:rPr lang="en-US" dirty="0"/>
              <a:t>	+ Categorical variables: Department, salary.</a:t>
            </a:r>
          </a:p>
          <a:p>
            <a:pPr algn="l"/>
            <a:r>
              <a:rPr lang="en-US" dirty="0"/>
              <a:t>- Cleaning dataset: </a:t>
            </a:r>
          </a:p>
          <a:p>
            <a:pPr algn="l"/>
            <a:r>
              <a:rPr lang="en-US" dirty="0"/>
              <a:t>	+ Dropped 0 rows containing nulls</a:t>
            </a:r>
          </a:p>
          <a:p>
            <a:pPr algn="l"/>
            <a:r>
              <a:rPr lang="en-US" dirty="0"/>
              <a:t>	+ Removed 3008 duplicate rows</a:t>
            </a:r>
          </a:p>
          <a:p>
            <a:pPr algn="l"/>
            <a:r>
              <a:rPr lang="en-US" dirty="0"/>
              <a:t>	+ Column 'Department': trimmed 0 values</a:t>
            </a:r>
          </a:p>
          <a:p>
            <a:pPr algn="l"/>
            <a:r>
              <a:rPr lang="en-US" dirty="0"/>
              <a:t>	+ Column 'salary': trimmed 0 values</a:t>
            </a:r>
          </a:p>
          <a:p>
            <a:pPr algn="l"/>
            <a:r>
              <a:rPr lang="en-US" dirty="0"/>
              <a:t>	+ Column 'Department': standardized 1670 values</a:t>
            </a:r>
          </a:p>
          <a:p>
            <a:pPr algn="l"/>
            <a:r>
              <a:rPr lang="en-US" dirty="0"/>
              <a:t>	+ Standardized 2 column names to lowercase (</a:t>
            </a:r>
            <a:r>
              <a:rPr lang="en-US" dirty="0" err="1"/>
              <a:t>Work_accident</a:t>
            </a:r>
            <a:r>
              <a:rPr lang="en-US" dirty="0"/>
              <a:t>, Department)</a:t>
            </a:r>
          </a:p>
        </p:txBody>
      </p:sp>
    </p:spTree>
    <p:extLst>
      <p:ext uri="{BB962C8B-B14F-4D97-AF65-F5344CB8AC3E}">
        <p14:creationId xmlns:p14="http://schemas.microsoft.com/office/powerpoint/2010/main" val="22874874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12438-0664-B66C-7C84-800ECC524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1DCA6-EF2C-F1AD-6CE1-61E415A4D5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B1121-CF59-9DD5-382A-0874D687B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Histogram of </a:t>
            </a:r>
            <a:r>
              <a:rPr lang="en-US" b="1" dirty="0"/>
              <a:t>salary</a:t>
            </a:r>
          </a:p>
          <a:p>
            <a:pPr algn="l"/>
            <a:r>
              <a:rPr lang="en-US" dirty="0"/>
              <a:t>- The rate of staff attrition is </a:t>
            </a:r>
          </a:p>
          <a:p>
            <a:pPr algn="l"/>
            <a:r>
              <a:rPr lang="en-US" b="1" dirty="0"/>
              <a:t>inversely proportional </a:t>
            </a:r>
            <a:r>
              <a:rPr lang="en-US" dirty="0"/>
              <a:t>to the </a:t>
            </a:r>
          </a:p>
          <a:p>
            <a:pPr algn="l"/>
            <a:r>
              <a:rPr lang="en-US" dirty="0"/>
              <a:t>salary level.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C29FD2-178F-37EF-3C08-07AFE4FC0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344" y="939702"/>
            <a:ext cx="7915656" cy="591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9333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DA5180-E5CD-0159-9D8A-FD7E21929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5A2AF-5AEC-4BB8-15F6-29C51DBC8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4356FD-0973-CE29-99B1-8E5E3D89F2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Scatterplot of </a:t>
            </a:r>
            <a:r>
              <a:rPr lang="en-US" b="1" dirty="0" err="1"/>
              <a:t>average_monthly_hours</a:t>
            </a:r>
            <a:endParaRPr lang="en-US" b="1" dirty="0"/>
          </a:p>
          <a:p>
            <a:pPr algn="l"/>
            <a:r>
              <a:rPr lang="en-US" dirty="0"/>
              <a:t>and </a:t>
            </a:r>
            <a:r>
              <a:rPr lang="en-US" b="1" dirty="0"/>
              <a:t>promotion_last_5years</a:t>
            </a:r>
          </a:p>
          <a:p>
            <a:pPr algn="l"/>
            <a:r>
              <a:rPr lang="en-US" dirty="0"/>
              <a:t>- </a:t>
            </a:r>
            <a:r>
              <a:rPr lang="en-US" b="1" dirty="0"/>
              <a:t>Not promoted </a:t>
            </a:r>
            <a:r>
              <a:rPr lang="en-US" dirty="0"/>
              <a:t>&amp; </a:t>
            </a:r>
            <a:r>
              <a:rPr lang="en-US" b="1" dirty="0"/>
              <a:t>Overworked:</a:t>
            </a:r>
          </a:p>
          <a:p>
            <a:pPr algn="l"/>
            <a:r>
              <a:rPr lang="en-US" dirty="0"/>
              <a:t>&gt;275 hours. Employee will leave.</a:t>
            </a:r>
            <a:r>
              <a:rPr lang="en-US" b="1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CAB961-643C-50E1-3844-D875BCE530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853" y="867746"/>
            <a:ext cx="7116147" cy="599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5204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2360F5-5BD9-8293-9081-5EE7FFF11E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01CFD-4EC2-F48C-E820-5DE255735A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2E722C-083C-29F2-96F5-C0ABC3C4A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Correlation matrix of this dataset </a:t>
            </a:r>
          </a:p>
          <a:p>
            <a:pPr algn="l"/>
            <a:r>
              <a:rPr lang="en-US" dirty="0"/>
              <a:t>- It confirms that </a:t>
            </a:r>
            <a:r>
              <a:rPr lang="en-US" dirty="0" err="1"/>
              <a:t>number_project</a:t>
            </a:r>
            <a:r>
              <a:rPr lang="en-US" dirty="0"/>
              <a:t>,</a:t>
            </a:r>
          </a:p>
          <a:p>
            <a:pPr algn="l"/>
            <a:r>
              <a:rPr lang="en-US" dirty="0"/>
              <a:t>monthly hours, tenure, evaluation,</a:t>
            </a:r>
          </a:p>
          <a:p>
            <a:pPr algn="l"/>
            <a:r>
              <a:rPr lang="en-US" dirty="0"/>
              <a:t>satisfaction all have some positive</a:t>
            </a:r>
          </a:p>
          <a:p>
            <a:pPr algn="l"/>
            <a:r>
              <a:rPr lang="en-US" dirty="0"/>
              <a:t>correlation with each other.</a:t>
            </a:r>
          </a:p>
          <a:p>
            <a:pPr algn="l"/>
            <a:r>
              <a:rPr lang="en-US" dirty="0"/>
              <a:t>- Additionally, an employee leaves</a:t>
            </a:r>
          </a:p>
          <a:p>
            <a:pPr algn="l"/>
            <a:r>
              <a:rPr lang="en-US" dirty="0"/>
              <a:t>is negatively correlated with theirs</a:t>
            </a:r>
          </a:p>
          <a:p>
            <a:pPr algn="l"/>
            <a:r>
              <a:rPr lang="en-US" dirty="0"/>
              <a:t>satisfaction, tenure, salary.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E94880-1EF6-BCA8-4067-5DA1DFD13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5388" y="830424"/>
            <a:ext cx="7806614" cy="602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3680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5B7C2B-8914-6525-BB93-A21A077DF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5205A-04F7-4B32-9FD7-3A7AC1F6FA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CC3488-C1CA-5BBA-2FAF-9A35DA9CF3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algn="l"/>
            <a:r>
              <a:rPr lang="en-US" b="1" dirty="0"/>
              <a:t>2. Insights</a:t>
            </a:r>
          </a:p>
          <a:p>
            <a:pPr algn="l"/>
            <a:r>
              <a:rPr lang="en-US" dirty="0"/>
              <a:t>- The average number of working hours per month of employees (Monday-Friday): 50 weeks * 40 hours / 12 months = 166.67 hours per month.</a:t>
            </a:r>
          </a:p>
          <a:p>
            <a:pPr algn="l"/>
            <a:r>
              <a:rPr lang="en-US" dirty="0"/>
              <a:t>- Normal working hours &lt; 167 hours, overworked &gt;= 167 hours.</a:t>
            </a:r>
          </a:p>
          <a:p>
            <a:pPr algn="l"/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88432EF-E81A-4B02-209B-2B964A51E3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5251925"/>
              </p:ext>
            </p:extLst>
          </p:nvPr>
        </p:nvGraphicFramePr>
        <p:xfrm>
          <a:off x="0" y="3097764"/>
          <a:ext cx="12192000" cy="14182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1984">
                  <a:extLst>
                    <a:ext uri="{9D8B030D-6E8A-4147-A177-3AD203B41FA5}">
                      <a16:colId xmlns:a16="http://schemas.microsoft.com/office/drawing/2014/main" val="3658588654"/>
                    </a:ext>
                  </a:extLst>
                </a:gridCol>
                <a:gridCol w="1754155">
                  <a:extLst>
                    <a:ext uri="{9D8B030D-6E8A-4147-A177-3AD203B41FA5}">
                      <a16:colId xmlns:a16="http://schemas.microsoft.com/office/drawing/2014/main" val="2899924866"/>
                    </a:ext>
                  </a:extLst>
                </a:gridCol>
                <a:gridCol w="1884783">
                  <a:extLst>
                    <a:ext uri="{9D8B030D-6E8A-4147-A177-3AD203B41FA5}">
                      <a16:colId xmlns:a16="http://schemas.microsoft.com/office/drawing/2014/main" val="306361259"/>
                    </a:ext>
                  </a:extLst>
                </a:gridCol>
                <a:gridCol w="3247054">
                  <a:extLst>
                    <a:ext uri="{9D8B030D-6E8A-4147-A177-3AD203B41FA5}">
                      <a16:colId xmlns:a16="http://schemas.microsoft.com/office/drawing/2014/main" val="1782483691"/>
                    </a:ext>
                  </a:extLst>
                </a:gridCol>
                <a:gridCol w="2964024">
                  <a:extLst>
                    <a:ext uri="{9D8B030D-6E8A-4147-A177-3AD203B41FA5}">
                      <a16:colId xmlns:a16="http://schemas.microsoft.com/office/drawing/2014/main" val="1138555150"/>
                    </a:ext>
                  </a:extLst>
                </a:gridCol>
              </a:tblGrid>
              <a:tr h="569050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What’s likely to make the employee leave the company ?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310596"/>
                  </a:ext>
                </a:extLst>
              </a:tr>
              <a:tr h="419994">
                <a:tc>
                  <a:txBody>
                    <a:bodyPr/>
                    <a:lstStyle/>
                    <a:p>
                      <a:r>
                        <a:rPr lang="en-US" dirty="0"/>
                        <a:t>1. Poor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 Overworked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 Many projects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 Short-tenured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 High evaluation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2986326"/>
                  </a:ext>
                </a:extLst>
              </a:tr>
              <a:tr h="429208">
                <a:tc>
                  <a:txBody>
                    <a:bodyPr/>
                    <a:lstStyle/>
                    <a:p>
                      <a:r>
                        <a:rPr lang="en-US" dirty="0"/>
                        <a:t>6. Low satisfaction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 Low salary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8. Not promoted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 Department-driven attrition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 No work accidents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53644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30573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8EB48-1ABC-3F4C-A141-D6AF321DA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EF56C-3489-48EA-9DAD-99FA54B61B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81CCF8-85F5-A5FF-6099-7DB6BF39C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>
            <a:normAutofit fontScale="92500"/>
          </a:bodyPr>
          <a:lstStyle/>
          <a:p>
            <a:pPr algn="l"/>
            <a:r>
              <a:rPr lang="en-US" b="1" dirty="0"/>
              <a:t>3. Recommendations</a:t>
            </a:r>
          </a:p>
          <a:p>
            <a:pPr algn="l"/>
            <a:r>
              <a:rPr lang="en-US" dirty="0"/>
              <a:t>- </a:t>
            </a:r>
            <a:r>
              <a:rPr lang="en-US" b="1" dirty="0"/>
              <a:t>Improve Workload Balance: </a:t>
            </a:r>
            <a:r>
              <a:rPr lang="en-US" dirty="0"/>
              <a:t>Data indicates that employees with </a:t>
            </a:r>
            <a:r>
              <a:rPr lang="en-US" i="1" dirty="0"/>
              <a:t>high </a:t>
            </a:r>
            <a:r>
              <a:rPr lang="en-US" i="1" dirty="0" err="1"/>
              <a:t>workload_status</a:t>
            </a:r>
            <a:r>
              <a:rPr lang="en-US" dirty="0"/>
              <a:t> show a significantly higher likelihood of leaving. Management may consider reviewing workload distribution or implementing task-rotation programs to reduce burnout.</a:t>
            </a:r>
          </a:p>
          <a:p>
            <a:pPr algn="l"/>
            <a:r>
              <a:rPr lang="en-US" b="1" dirty="0"/>
              <a:t>- Increase Satisfaction Through Engagement Programs: </a:t>
            </a:r>
            <a:r>
              <a:rPr lang="en-US" dirty="0"/>
              <a:t>The model identifies </a:t>
            </a:r>
            <a:r>
              <a:rPr lang="en-US" i="1" dirty="0" err="1"/>
              <a:t>satisfaction_level</a:t>
            </a:r>
            <a:r>
              <a:rPr lang="en-US" dirty="0"/>
              <a:t> as one of the strongest predictors of attrition. Introducing periodic feedback sessions, team-building activities, or career-development discussions may help improve employee satisfaction.</a:t>
            </a:r>
          </a:p>
          <a:p>
            <a:pPr algn="l"/>
            <a:r>
              <a:rPr lang="en-US" b="1" dirty="0"/>
              <a:t>- Focus on Short-Tenure Employees: </a:t>
            </a:r>
            <a:r>
              <a:rPr lang="en-US" dirty="0"/>
              <a:t>Employees with 3+ years in the company are more likely to leave, possibly due to stagnation or burnout. Providing growth opportunities, role rotation, or mentorship programs may help retain these employees.</a:t>
            </a:r>
          </a:p>
          <a:p>
            <a:pPr algn="l"/>
            <a:r>
              <a:rPr lang="en-US" b="1" dirty="0"/>
              <a:t>- Investigate High-Risk Departments: </a:t>
            </a:r>
            <a:r>
              <a:rPr lang="en-US" i="1" dirty="0"/>
              <a:t>Sales</a:t>
            </a:r>
            <a:r>
              <a:rPr lang="en-US" dirty="0"/>
              <a:t>, </a:t>
            </a:r>
            <a:r>
              <a:rPr lang="en-US" i="1" dirty="0"/>
              <a:t>Technical</a:t>
            </a:r>
            <a:r>
              <a:rPr lang="en-US" dirty="0"/>
              <a:t> &amp; </a:t>
            </a:r>
            <a:r>
              <a:rPr lang="en-US" i="1" dirty="0"/>
              <a:t>Support</a:t>
            </a:r>
            <a:r>
              <a:rPr lang="en-US" dirty="0"/>
              <a:t> departments show higher attrition importance scores. A deeper internal review by HR might identify department-specific issues.</a:t>
            </a:r>
          </a:p>
          <a:p>
            <a:pPr algn="l"/>
            <a:r>
              <a:rPr lang="en-US" b="1" dirty="0"/>
              <a:t>- Review Compensation Policies for Critical Roles: </a:t>
            </a:r>
            <a:r>
              <a:rPr lang="en-US" i="1" dirty="0"/>
              <a:t>Lower salary </a:t>
            </a:r>
            <a:r>
              <a:rPr lang="en-US" dirty="0"/>
              <a:t>bands correlate with higher churn.</a:t>
            </a:r>
            <a:br>
              <a:rPr lang="en-US" dirty="0"/>
            </a:br>
            <a:r>
              <a:rPr lang="en-US" dirty="0"/>
              <a:t>HR may review compensation packages for key roles to stay competitive in the market.</a:t>
            </a:r>
          </a:p>
          <a:p>
            <a:pPr algn="l"/>
            <a:r>
              <a:rPr lang="en-US" b="1" dirty="0"/>
              <a:t>- Use Early-Warning Indicators: </a:t>
            </a:r>
            <a:r>
              <a:rPr lang="en-US" dirty="0"/>
              <a:t>Since </a:t>
            </a:r>
            <a:r>
              <a:rPr lang="en-US" i="1" dirty="0" err="1"/>
              <a:t>satisfaction_level</a:t>
            </a:r>
            <a:r>
              <a:rPr lang="en-US" i="1" dirty="0"/>
              <a:t> </a:t>
            </a:r>
            <a:r>
              <a:rPr lang="en-US" dirty="0"/>
              <a:t>and </a:t>
            </a:r>
            <a:r>
              <a:rPr lang="en-US" i="1" dirty="0" err="1"/>
              <a:t>workload_status</a:t>
            </a:r>
            <a:r>
              <a:rPr lang="en-US" i="1" dirty="0"/>
              <a:t> </a:t>
            </a:r>
            <a:r>
              <a:rPr lang="en-US" dirty="0"/>
              <a:t>are strong predictors, HR can build an early-warning system to flag at-risk employees and proactively intervene.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855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794F86-B691-52CE-82E0-26B9990FB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FAB9F-F984-B67B-D546-3D77D77EC2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FC109D-0478-7F6B-A9CB-58E1E5F2A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algn="l"/>
            <a:r>
              <a:rPr lang="en-US" b="1" dirty="0"/>
              <a:t>1. Exploratory Data Analysis</a:t>
            </a:r>
          </a:p>
          <a:p>
            <a:pPr algn="l"/>
            <a:r>
              <a:rPr lang="en-US" dirty="0"/>
              <a:t>- Find outliers: create boxplot &amp; plot boxplot.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3B17829-50D9-CD6C-311E-E61F5BFBBD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7969052"/>
              </p:ext>
            </p:extLst>
          </p:nvPr>
        </p:nvGraphicFramePr>
        <p:xfrm>
          <a:off x="0" y="2484379"/>
          <a:ext cx="12192000" cy="28969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4552">
                  <a:extLst>
                    <a:ext uri="{9D8B030D-6E8A-4147-A177-3AD203B41FA5}">
                      <a16:colId xmlns:a16="http://schemas.microsoft.com/office/drawing/2014/main" val="1041491576"/>
                    </a:ext>
                  </a:extLst>
                </a:gridCol>
                <a:gridCol w="1264574">
                  <a:extLst>
                    <a:ext uri="{9D8B030D-6E8A-4147-A177-3AD203B41FA5}">
                      <a16:colId xmlns:a16="http://schemas.microsoft.com/office/drawing/2014/main" val="320308453"/>
                    </a:ext>
                  </a:extLst>
                </a:gridCol>
                <a:gridCol w="1146018">
                  <a:extLst>
                    <a:ext uri="{9D8B030D-6E8A-4147-A177-3AD203B41FA5}">
                      <a16:colId xmlns:a16="http://schemas.microsoft.com/office/drawing/2014/main" val="211850470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48620446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437384496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928494139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387824606"/>
                    </a:ext>
                  </a:extLst>
                </a:gridCol>
              </a:tblGrid>
              <a:tr h="724237">
                <a:tc>
                  <a:txBody>
                    <a:bodyPr/>
                    <a:lstStyle/>
                    <a:p>
                      <a:pPr lvl="0" algn="ctr"/>
                      <a:r>
                        <a:rPr lang="en-US" b="1" dirty="0"/>
                        <a:t>column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Q1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Q3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IQR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Lower Bound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Upper Bound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Outlier Count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971466"/>
                  </a:ext>
                </a:extLst>
              </a:tr>
              <a:tr h="724237">
                <a:tc>
                  <a:txBody>
                    <a:bodyPr/>
                    <a:lstStyle/>
                    <a:p>
                      <a:pPr lvl="0" algn="ctr"/>
                      <a:r>
                        <a:rPr lang="en-US" b="1" dirty="0" err="1"/>
                        <a:t>number_project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5.0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2.0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8.0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2766325"/>
                  </a:ext>
                </a:extLst>
              </a:tr>
              <a:tr h="724237">
                <a:tc>
                  <a:txBody>
                    <a:bodyPr/>
                    <a:lstStyle/>
                    <a:p>
                      <a:pPr lvl="0" algn="ctr"/>
                      <a:r>
                        <a:rPr lang="en-US" b="1" dirty="0" err="1"/>
                        <a:t>average_monthly_hours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157.0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243.0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86.0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28.0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372.0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1445049"/>
                  </a:ext>
                </a:extLst>
              </a:tr>
              <a:tr h="724237">
                <a:tc>
                  <a:txBody>
                    <a:bodyPr/>
                    <a:lstStyle/>
                    <a:p>
                      <a:pPr lvl="0" algn="ctr"/>
                      <a:r>
                        <a:rPr lang="en-US" b="1" dirty="0" err="1"/>
                        <a:t>time_spend_company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4.0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1.5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5.5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dirty="0"/>
                        <a:t>824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0350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892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B4FEE-CBEC-D11B-9BD2-C1C45E95DC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C82B2-5BDE-807D-55B3-06B2773FCE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62A152-64D3-6E62-1C46-BFA54FF53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algn="l"/>
            <a:r>
              <a:rPr lang="en-US" b="1" dirty="0"/>
              <a:t>1. Exploratory Data Analysis</a:t>
            </a:r>
          </a:p>
          <a:p>
            <a:pPr marL="342900" indent="-342900" algn="l">
              <a:buFontTx/>
              <a:buChar char="-"/>
            </a:pPr>
            <a:r>
              <a:rPr lang="en-US" dirty="0"/>
              <a:t>Remove outliers when we build logistic model.</a:t>
            </a:r>
          </a:p>
          <a:p>
            <a:pPr algn="l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EC52E1-D179-8AB5-475E-C5CD170E1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7973" y="939702"/>
            <a:ext cx="4534027" cy="591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889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62B35-F11A-778D-2A1A-11EEF0F27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C1702-1C04-6DBC-0C07-E0E34A6A46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E981E-01E3-6D80-9A61-CFEC0C0F14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algn="l"/>
            <a:r>
              <a:rPr lang="en-US" b="1" dirty="0"/>
              <a:t>1. Exploratory Data Analysis</a:t>
            </a:r>
          </a:p>
          <a:p>
            <a:pPr algn="l"/>
            <a:r>
              <a:rPr lang="en-US" dirty="0"/>
              <a:t>- According to the data below, all value of each column has a reasonable distribution.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E170A8-ECF6-CD0B-88D6-1FA25C9E2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11792"/>
            <a:ext cx="12192000" cy="24344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2E2077-DBC0-559D-84C5-570B6AFF2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46208"/>
            <a:ext cx="2547257" cy="155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488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F9B99A-9E09-3379-D6B2-EFF83B396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53279-E523-C8E5-2633-2649F4B056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8FBC2E-CE0A-0780-5B53-5C4A06A828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marL="342900" indent="-342900" algn="l">
              <a:buFontTx/>
              <a:buChar char="-"/>
            </a:pPr>
            <a:r>
              <a:rPr lang="en-US" dirty="0"/>
              <a:t>There are 10 departments. </a:t>
            </a:r>
          </a:p>
          <a:p>
            <a:pPr marL="342900" indent="-342900" algn="l">
              <a:buFontTx/>
              <a:buChar char="-"/>
            </a:pPr>
            <a:r>
              <a:rPr lang="en-US" dirty="0"/>
              <a:t>Sales is the most represented department, whereas Management is the least represented.</a:t>
            </a:r>
          </a:p>
          <a:p>
            <a:pPr marL="342900" indent="-342900" algn="l">
              <a:buFontTx/>
              <a:buChar char="-"/>
            </a:pPr>
            <a:r>
              <a:rPr lang="en-US" dirty="0"/>
              <a:t>In the Salary column, low and medium salaries account for the majority.</a:t>
            </a:r>
          </a:p>
          <a:p>
            <a:pPr marL="342900" indent="-342900" algn="l">
              <a:buFontTx/>
              <a:buChar char="-"/>
            </a:pPr>
            <a:r>
              <a:rPr lang="en-US" dirty="0"/>
              <a:t>Finally, there are 2 unique values in the target column: left (83.15%) &amp; stayed (16.85%).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339069-FE71-5D22-220A-6CE485BEA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1700" y="3714750"/>
            <a:ext cx="2400300" cy="31432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EED54B5-8DAB-5DBF-21FF-79B2DD7EC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0" y="3714750"/>
            <a:ext cx="2438400" cy="17809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B257ECC-7728-2E8C-6BE7-11FFB42ED4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3300" y="5495731"/>
            <a:ext cx="2438400" cy="136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882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3CDAE-70B4-9679-392E-3A6175056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D22BE-CEBF-CC56-8832-CB328CDD0B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26E236-400D-D34E-9AF6-E7115D158E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Histogram of </a:t>
            </a:r>
            <a:r>
              <a:rPr lang="en-US" dirty="0" err="1"/>
              <a:t>satisfaction_level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</a:t>
            </a:r>
            <a:r>
              <a:rPr lang="en-US" b="1" dirty="0"/>
              <a:t>High</a:t>
            </a:r>
            <a:r>
              <a:rPr lang="en-US" dirty="0"/>
              <a:t> churn rate when </a:t>
            </a:r>
          </a:p>
          <a:p>
            <a:pPr algn="l"/>
            <a:r>
              <a:rPr lang="en-US" dirty="0"/>
              <a:t>satisfaction is </a:t>
            </a:r>
            <a:r>
              <a:rPr lang="en-US" b="1" dirty="0"/>
              <a:t>low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Even </a:t>
            </a:r>
            <a:r>
              <a:rPr lang="en-US" b="1" dirty="0"/>
              <a:t>high</a:t>
            </a:r>
            <a:r>
              <a:rPr lang="en-US" dirty="0"/>
              <a:t> satisfaction has </a:t>
            </a:r>
          </a:p>
          <a:p>
            <a:pPr algn="l"/>
            <a:r>
              <a:rPr lang="en-US" dirty="0"/>
              <a:t>churn rates.</a:t>
            </a:r>
          </a:p>
          <a:p>
            <a:pPr algn="l"/>
            <a:r>
              <a:rPr lang="en-US" dirty="0"/>
              <a:t>- At </a:t>
            </a:r>
            <a:r>
              <a:rPr lang="en-US" b="1" dirty="0"/>
              <a:t>average</a:t>
            </a:r>
            <a:r>
              <a:rPr lang="en-US" dirty="0"/>
              <a:t> satisfaction level </a:t>
            </a:r>
          </a:p>
          <a:p>
            <a:pPr algn="l"/>
            <a:r>
              <a:rPr lang="en-US" dirty="0"/>
              <a:t>still have </a:t>
            </a:r>
            <a:r>
              <a:rPr lang="en-US" b="1" dirty="0"/>
              <a:t>high</a:t>
            </a:r>
            <a:r>
              <a:rPr lang="en-US" dirty="0"/>
              <a:t> churn rate.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B77B83-60B4-A7BC-6EF7-D4BD3DB02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905068"/>
            <a:ext cx="8095597" cy="595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220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96343-6A1D-FD8D-E26E-3EC9D8912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F4C8A-93FD-0D2B-D22F-D9A0C31C4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CEE41-DFB2-9689-C2D1-217BA686E4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Histogram of </a:t>
            </a:r>
            <a:r>
              <a:rPr lang="en-US" dirty="0" err="1"/>
              <a:t>last_evaluation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High churn rate when </a:t>
            </a:r>
          </a:p>
          <a:p>
            <a:pPr algn="l"/>
            <a:r>
              <a:rPr lang="en-US" dirty="0"/>
              <a:t>evaluation score is </a:t>
            </a:r>
            <a:r>
              <a:rPr lang="en-US" b="1" dirty="0"/>
              <a:t>high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At </a:t>
            </a:r>
            <a:r>
              <a:rPr lang="en-US" b="1" dirty="0"/>
              <a:t>average</a:t>
            </a:r>
            <a:r>
              <a:rPr lang="en-US" dirty="0"/>
              <a:t> evaluation score </a:t>
            </a:r>
          </a:p>
          <a:p>
            <a:pPr algn="l"/>
            <a:r>
              <a:rPr lang="en-US" dirty="0"/>
              <a:t>still have </a:t>
            </a:r>
            <a:r>
              <a:rPr lang="en-US" b="1" dirty="0"/>
              <a:t>high</a:t>
            </a:r>
            <a:r>
              <a:rPr lang="en-US" dirty="0"/>
              <a:t> churn rate.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7884DB-F1F7-0C5D-A8F0-2F23F23FA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469" y="774441"/>
            <a:ext cx="8117633" cy="6083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190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6B634-AEEF-6BCF-0B35-9B0FC0895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2DEA8-922F-721A-DBF5-62E06BF84B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939702"/>
          </a:xfrm>
        </p:spPr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Employee Churn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95CE0C-B903-A65D-1AA4-3B9B48936A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007706"/>
            <a:ext cx="12192000" cy="5850294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n-US" b="1" dirty="0"/>
              <a:t>Exploratory Data Analysis</a:t>
            </a:r>
          </a:p>
          <a:p>
            <a:pPr algn="l"/>
            <a:r>
              <a:rPr lang="en-US" dirty="0"/>
              <a:t>- Boxplot of </a:t>
            </a:r>
            <a:r>
              <a:rPr lang="en-US" b="1" dirty="0" err="1"/>
              <a:t>number_project</a:t>
            </a:r>
            <a:r>
              <a:rPr lang="en-US" b="1" dirty="0"/>
              <a:t> </a:t>
            </a:r>
          </a:p>
          <a:p>
            <a:pPr algn="l"/>
            <a:r>
              <a:rPr lang="en-US" dirty="0"/>
              <a:t>and </a:t>
            </a:r>
            <a:r>
              <a:rPr lang="en-US" b="1" dirty="0" err="1"/>
              <a:t>satisfaction_level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The churn rate increases </a:t>
            </a:r>
          </a:p>
          <a:p>
            <a:pPr algn="l"/>
            <a:r>
              <a:rPr lang="en-US" b="1" dirty="0"/>
              <a:t>linearly</a:t>
            </a:r>
            <a:r>
              <a:rPr lang="en-US" dirty="0"/>
              <a:t> between the 2 variables. </a:t>
            </a:r>
          </a:p>
          <a:p>
            <a:pPr algn="l"/>
            <a:r>
              <a:rPr lang="en-US" dirty="0"/>
              <a:t>-With 3 projects, employee </a:t>
            </a:r>
          </a:p>
          <a:p>
            <a:pPr algn="l"/>
            <a:r>
              <a:rPr lang="en-US" dirty="0"/>
              <a:t>attrition is </a:t>
            </a:r>
            <a:r>
              <a:rPr lang="en-US" b="1" dirty="0"/>
              <a:t>highest</a:t>
            </a:r>
            <a:r>
              <a:rPr lang="en-US" dirty="0"/>
              <a:t>, although </a:t>
            </a:r>
          </a:p>
          <a:p>
            <a:pPr algn="l"/>
            <a:r>
              <a:rPr lang="en-US" dirty="0"/>
              <a:t>satisfaction is </a:t>
            </a:r>
            <a:r>
              <a:rPr lang="en-US" b="1" dirty="0"/>
              <a:t>quite</a:t>
            </a:r>
            <a:r>
              <a:rPr lang="en-US" dirty="0"/>
              <a:t> </a:t>
            </a:r>
            <a:r>
              <a:rPr lang="en-US" b="1" dirty="0"/>
              <a:t>high</a:t>
            </a:r>
            <a:r>
              <a:rPr lang="en-US" dirty="0"/>
              <a:t>.</a:t>
            </a:r>
          </a:p>
          <a:p>
            <a:pPr algn="l"/>
            <a:r>
              <a:rPr lang="en-US" dirty="0"/>
              <a:t>- With 7 projects, </a:t>
            </a:r>
            <a:r>
              <a:rPr lang="en-US" b="1" dirty="0"/>
              <a:t>all left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A29ABD-5D01-E44C-F424-EA762D2E38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064" y="939702"/>
            <a:ext cx="7893699" cy="591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27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1344</Words>
  <Application>Microsoft Office PowerPoint</Application>
  <PresentationFormat>Widescreen</PresentationFormat>
  <Paragraphs>223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  <vt:lpstr>Employee Churn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Thiện Nguyễn Hoàng</dc:creator>
  <cp:lastModifiedBy>Thiện Nguyễn Hoàng</cp:lastModifiedBy>
  <cp:revision>63</cp:revision>
  <dcterms:created xsi:type="dcterms:W3CDTF">2025-11-28T12:10:34Z</dcterms:created>
  <dcterms:modified xsi:type="dcterms:W3CDTF">2025-12-05T16:33:35Z</dcterms:modified>
</cp:coreProperties>
</file>

<file path=docProps/thumbnail.jpeg>
</file>